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0693400" cy="7556500"/>
  <p:notesSz cx="10693400" cy="75565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65477" y="1925827"/>
            <a:ext cx="6362444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11785" y="4720842"/>
            <a:ext cx="8069829" cy="90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6566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060" y="348989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59">
                <a:moveTo>
                  <a:pt x="0" y="0"/>
                </a:move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528" y="805687"/>
            <a:ext cx="755777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528" y="1881631"/>
            <a:ext cx="7971155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96871"/>
            <a:ext cx="8315959" cy="4633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7249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yapısı, ortak davranışları, ortak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ortak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anlamı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bulunan nesneler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koleksiyonudur.</a:t>
            </a:r>
            <a:endParaRPr sz="2800">
              <a:latin typeface="Arial"/>
              <a:cs typeface="Arial"/>
            </a:endParaRPr>
          </a:p>
          <a:p>
            <a:pPr marL="469900" marR="7366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Örneğin,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Volkswagen,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Ford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 özellikleri olan ve ortak davranışlar gösteren birer 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arabadır.</a:t>
            </a:r>
            <a:endParaRPr sz="2800">
              <a:latin typeface="Arial"/>
              <a:cs typeface="Arial"/>
            </a:endParaRPr>
          </a:p>
          <a:p>
            <a:pPr marL="469900" marR="453390" lvl="1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Öyleyse bunların hepsini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“Araba”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sınıfıyla ifade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edebilirim.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Nesne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sınıfa ait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olgudur(instance).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 Araba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sınıfının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</a:t>
            </a:r>
            <a:r>
              <a:rPr sz="2800" spc="-1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olabilir.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A646-13A5-45EF-AAB7-91364363A07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37822" y="2767583"/>
            <a:ext cx="7245095" cy="337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7B7F-2538-4A37-B1C7-F9A8A6760B4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58574" y="2098548"/>
            <a:ext cx="5878067" cy="466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CCF4-D8FD-4FE6-A983-1C930F6B048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17523"/>
            <a:ext cx="5575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Paket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1528" y="1974595"/>
            <a:ext cx="8050530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Birbirleriyle ilişkili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paket (package) içine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yerleştirilirler.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Paket 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küçük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harflerle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yazılır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8297" y="3619500"/>
            <a:ext cx="4735067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C3301-DB4B-481A-8092-63416A7DBBC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3395345" cy="3098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multiplicity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Bire-bir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(varsayılan)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–bir veya daha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–sıfır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veya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Bire-sınırlı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aralık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(*)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7702" y="1799018"/>
            <a:ext cx="4842283" cy="120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8489" y="5493611"/>
            <a:ext cx="5866382" cy="117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41683" y="2444496"/>
            <a:ext cx="524510" cy="1638300"/>
          </a:xfrm>
          <a:custGeom>
            <a:avLst/>
            <a:gdLst/>
            <a:ahLst/>
            <a:cxnLst/>
            <a:rect l="l" t="t" r="r" b="b"/>
            <a:pathLst>
              <a:path w="524509" h="1638300">
                <a:moveTo>
                  <a:pt x="497742" y="1612071"/>
                </a:moveTo>
                <a:lnTo>
                  <a:pt x="9144" y="0"/>
                </a:lnTo>
                <a:lnTo>
                  <a:pt x="0" y="1524"/>
                </a:lnTo>
                <a:lnTo>
                  <a:pt x="488863" y="1614470"/>
                </a:lnTo>
                <a:lnTo>
                  <a:pt x="495709" y="1620827"/>
                </a:lnTo>
                <a:lnTo>
                  <a:pt x="497742" y="1612071"/>
                </a:lnTo>
                <a:close/>
              </a:path>
              <a:path w="524509" h="1638300">
                <a:moveTo>
                  <a:pt x="502920" y="1632102"/>
                </a:moveTo>
                <a:lnTo>
                  <a:pt x="502920" y="1629156"/>
                </a:lnTo>
                <a:lnTo>
                  <a:pt x="493776" y="1630680"/>
                </a:lnTo>
                <a:lnTo>
                  <a:pt x="488863" y="1614470"/>
                </a:lnTo>
                <a:lnTo>
                  <a:pt x="437388" y="1566672"/>
                </a:lnTo>
                <a:lnTo>
                  <a:pt x="435864" y="1565148"/>
                </a:lnTo>
                <a:lnTo>
                  <a:pt x="432816" y="1565148"/>
                </a:lnTo>
                <a:lnTo>
                  <a:pt x="429768" y="1566672"/>
                </a:lnTo>
                <a:lnTo>
                  <a:pt x="428244" y="1568196"/>
                </a:lnTo>
                <a:lnTo>
                  <a:pt x="428244" y="1571244"/>
                </a:lnTo>
                <a:lnTo>
                  <a:pt x="431292" y="1572768"/>
                </a:lnTo>
                <a:lnTo>
                  <a:pt x="501396" y="1638300"/>
                </a:lnTo>
                <a:lnTo>
                  <a:pt x="502920" y="1632102"/>
                </a:lnTo>
                <a:close/>
              </a:path>
              <a:path w="524509" h="1638300">
                <a:moveTo>
                  <a:pt x="495709" y="1620827"/>
                </a:moveTo>
                <a:lnTo>
                  <a:pt x="488863" y="1614470"/>
                </a:lnTo>
                <a:lnTo>
                  <a:pt x="493776" y="1630680"/>
                </a:lnTo>
                <a:lnTo>
                  <a:pt x="493776" y="1629156"/>
                </a:lnTo>
                <a:lnTo>
                  <a:pt x="495709" y="1620827"/>
                </a:lnTo>
                <a:close/>
              </a:path>
              <a:path w="524509" h="1638300">
                <a:moveTo>
                  <a:pt x="501396" y="1626108"/>
                </a:moveTo>
                <a:lnTo>
                  <a:pt x="495709" y="1620827"/>
                </a:lnTo>
                <a:lnTo>
                  <a:pt x="493776" y="1629156"/>
                </a:lnTo>
                <a:lnTo>
                  <a:pt x="501396" y="1626108"/>
                </a:lnTo>
                <a:close/>
              </a:path>
              <a:path w="524509" h="1638300">
                <a:moveTo>
                  <a:pt x="501396" y="1629410"/>
                </a:moveTo>
                <a:lnTo>
                  <a:pt x="501396" y="1626108"/>
                </a:lnTo>
                <a:lnTo>
                  <a:pt x="493776" y="1629156"/>
                </a:lnTo>
                <a:lnTo>
                  <a:pt x="493776" y="1630680"/>
                </a:lnTo>
                <a:lnTo>
                  <a:pt x="501396" y="1629410"/>
                </a:lnTo>
                <a:close/>
              </a:path>
              <a:path w="524509" h="1638300">
                <a:moveTo>
                  <a:pt x="502920" y="1629156"/>
                </a:moveTo>
                <a:lnTo>
                  <a:pt x="497742" y="1612071"/>
                </a:lnTo>
                <a:lnTo>
                  <a:pt x="495709" y="1620827"/>
                </a:lnTo>
                <a:lnTo>
                  <a:pt x="501396" y="1626108"/>
                </a:lnTo>
                <a:lnTo>
                  <a:pt x="501396" y="1629410"/>
                </a:lnTo>
                <a:lnTo>
                  <a:pt x="502920" y="1629156"/>
                </a:lnTo>
                <a:close/>
              </a:path>
              <a:path w="524509" h="1638300">
                <a:moveTo>
                  <a:pt x="524256" y="1545336"/>
                </a:moveTo>
                <a:lnTo>
                  <a:pt x="524256" y="1542288"/>
                </a:lnTo>
                <a:lnTo>
                  <a:pt x="522732" y="1540764"/>
                </a:lnTo>
                <a:lnTo>
                  <a:pt x="519684" y="1539240"/>
                </a:lnTo>
                <a:lnTo>
                  <a:pt x="518160" y="1539240"/>
                </a:lnTo>
                <a:lnTo>
                  <a:pt x="515112" y="1540764"/>
                </a:lnTo>
                <a:lnTo>
                  <a:pt x="513588" y="1543812"/>
                </a:lnTo>
                <a:lnTo>
                  <a:pt x="497742" y="1612071"/>
                </a:lnTo>
                <a:lnTo>
                  <a:pt x="502920" y="1629156"/>
                </a:lnTo>
                <a:lnTo>
                  <a:pt x="502920" y="1632102"/>
                </a:lnTo>
                <a:lnTo>
                  <a:pt x="524256" y="1545336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6007" y="4463796"/>
            <a:ext cx="957580" cy="1603375"/>
          </a:xfrm>
          <a:custGeom>
            <a:avLst/>
            <a:gdLst/>
            <a:ahLst/>
            <a:cxnLst/>
            <a:rect l="l" t="t" r="r" b="b"/>
            <a:pathLst>
              <a:path w="957579" h="1603375">
                <a:moveTo>
                  <a:pt x="947789" y="17207"/>
                </a:moveTo>
                <a:lnTo>
                  <a:pt x="938077" y="22646"/>
                </a:lnTo>
                <a:lnTo>
                  <a:pt x="0" y="1598676"/>
                </a:lnTo>
                <a:lnTo>
                  <a:pt x="7620" y="1603248"/>
                </a:lnTo>
                <a:lnTo>
                  <a:pt x="947673" y="23897"/>
                </a:lnTo>
                <a:lnTo>
                  <a:pt x="947789" y="17207"/>
                </a:lnTo>
                <a:close/>
              </a:path>
              <a:path w="957579" h="1603375">
                <a:moveTo>
                  <a:pt x="957072" y="0"/>
                </a:moveTo>
                <a:lnTo>
                  <a:pt x="873252" y="47244"/>
                </a:lnTo>
                <a:lnTo>
                  <a:pt x="870204" y="48768"/>
                </a:lnTo>
                <a:lnTo>
                  <a:pt x="868680" y="51816"/>
                </a:lnTo>
                <a:lnTo>
                  <a:pt x="870204" y="53340"/>
                </a:lnTo>
                <a:lnTo>
                  <a:pt x="871728" y="56388"/>
                </a:lnTo>
                <a:lnTo>
                  <a:pt x="877824" y="56388"/>
                </a:lnTo>
                <a:lnTo>
                  <a:pt x="938077" y="22646"/>
                </a:lnTo>
                <a:lnTo>
                  <a:pt x="947928" y="6096"/>
                </a:lnTo>
                <a:lnTo>
                  <a:pt x="955548" y="10668"/>
                </a:lnTo>
                <a:lnTo>
                  <a:pt x="955548" y="97536"/>
                </a:lnTo>
                <a:lnTo>
                  <a:pt x="957072" y="0"/>
                </a:lnTo>
                <a:close/>
              </a:path>
              <a:path w="957579" h="1603375">
                <a:moveTo>
                  <a:pt x="955548" y="10668"/>
                </a:moveTo>
                <a:lnTo>
                  <a:pt x="947928" y="6096"/>
                </a:lnTo>
                <a:lnTo>
                  <a:pt x="938077" y="22646"/>
                </a:lnTo>
                <a:lnTo>
                  <a:pt x="947789" y="17207"/>
                </a:lnTo>
                <a:lnTo>
                  <a:pt x="947928" y="9144"/>
                </a:lnTo>
                <a:lnTo>
                  <a:pt x="953823" y="13565"/>
                </a:lnTo>
                <a:lnTo>
                  <a:pt x="955548" y="10668"/>
                </a:lnTo>
                <a:close/>
              </a:path>
              <a:path w="957579" h="1603375">
                <a:moveTo>
                  <a:pt x="954024" y="102108"/>
                </a:moveTo>
                <a:lnTo>
                  <a:pt x="954024" y="13716"/>
                </a:lnTo>
                <a:lnTo>
                  <a:pt x="953588" y="13959"/>
                </a:lnTo>
                <a:lnTo>
                  <a:pt x="947673" y="23897"/>
                </a:lnTo>
                <a:lnTo>
                  <a:pt x="946404" y="97536"/>
                </a:lnTo>
                <a:lnTo>
                  <a:pt x="946404" y="99060"/>
                </a:lnTo>
                <a:lnTo>
                  <a:pt x="947928" y="102108"/>
                </a:lnTo>
                <a:lnTo>
                  <a:pt x="954024" y="102108"/>
                </a:lnTo>
                <a:close/>
              </a:path>
              <a:path w="957579" h="1603375">
                <a:moveTo>
                  <a:pt x="953588" y="13959"/>
                </a:moveTo>
                <a:lnTo>
                  <a:pt x="947789" y="17207"/>
                </a:lnTo>
                <a:lnTo>
                  <a:pt x="947673" y="23897"/>
                </a:lnTo>
                <a:lnTo>
                  <a:pt x="953588" y="13959"/>
                </a:lnTo>
                <a:close/>
              </a:path>
              <a:path w="957579" h="1603375">
                <a:moveTo>
                  <a:pt x="953823" y="13565"/>
                </a:moveTo>
                <a:lnTo>
                  <a:pt x="947928" y="9144"/>
                </a:lnTo>
                <a:lnTo>
                  <a:pt x="947789" y="17207"/>
                </a:lnTo>
                <a:lnTo>
                  <a:pt x="953588" y="13959"/>
                </a:lnTo>
                <a:lnTo>
                  <a:pt x="953823" y="13565"/>
                </a:lnTo>
                <a:close/>
              </a:path>
              <a:path w="957579" h="1603375">
                <a:moveTo>
                  <a:pt x="954024" y="13716"/>
                </a:moveTo>
                <a:lnTo>
                  <a:pt x="953823" y="13565"/>
                </a:lnTo>
                <a:lnTo>
                  <a:pt x="953588" y="13959"/>
                </a:lnTo>
                <a:lnTo>
                  <a:pt x="954024" y="13716"/>
                </a:lnTo>
                <a:close/>
              </a:path>
              <a:path w="957579" h="1603375">
                <a:moveTo>
                  <a:pt x="955548" y="99060"/>
                </a:moveTo>
                <a:lnTo>
                  <a:pt x="955548" y="10668"/>
                </a:lnTo>
                <a:lnTo>
                  <a:pt x="953823" y="13565"/>
                </a:lnTo>
                <a:lnTo>
                  <a:pt x="954024" y="13716"/>
                </a:lnTo>
                <a:lnTo>
                  <a:pt x="954024" y="102108"/>
                </a:lnTo>
                <a:lnTo>
                  <a:pt x="955548" y="9906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878" y="4028946"/>
            <a:ext cx="2179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İ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ş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ki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(association):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‘has a’</a:t>
            </a:r>
            <a:r>
              <a:rPr sz="2400" spc="-1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ilişkisidir.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4082F-350F-4D08-9405-FCF78C2742E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580136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Reflexive(Kendine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dönen)ili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ş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ki: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sistemde birden fazla rolü</a:t>
            </a:r>
            <a:r>
              <a:rPr sz="24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3328" y="3627816"/>
            <a:ext cx="3492850" cy="259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86460-7099-4205-99AC-D9CD2992D7D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771765" cy="4733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nesneler arası uzun süreli</a:t>
            </a:r>
            <a:r>
              <a:rPr sz="2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14287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Gerçek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hayatta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örneğin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insanlar ve arabaları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oluştururlar.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birlikteliktir,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yerden başka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gitme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olayında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ne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kullanıcı arabasız  düşünülebilir nede araba kullanıcısız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tür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vardır: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35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çerme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(Aggregation)</a:t>
            </a:r>
            <a:endParaRPr sz="26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46990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Kompozisyon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-Oluşum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(Composition)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00BE6-E090-4B25-BAE3-D67B9614727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6261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 yukarıda olacak şekilde ve bütün  parçanın uçuna içi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yerleştirilecek  şekilde gösteririz.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ile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gösterilen ilişkilerde herbir parça  ayrı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sınıftır 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başlarına anlam ifade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owns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Parça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arasında sıkı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800">
              <a:latin typeface="Arial"/>
              <a:cs typeface="Arial"/>
            </a:endParaRPr>
          </a:p>
          <a:p>
            <a:pPr marL="469900" marR="347980" lvl="1" indent="-182880">
              <a:lnSpc>
                <a:spcPct val="100000"/>
              </a:lnSpc>
              <a:spcBef>
                <a:spcPts val="630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İki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yaşam evreleri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arasında 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vardır.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Ancak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birbirlerinden bağımsız olarak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yok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edilebilirler.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489F4-1E6C-48EF-BAD6-C29B24A98B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294" y="1944623"/>
            <a:ext cx="7856219" cy="2847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5497" y="5373623"/>
            <a:ext cx="4257609" cy="106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3727" y="6589265"/>
            <a:ext cx="312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“owns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a”</a:t>
            </a:r>
            <a:r>
              <a:rPr sz="1800" b="1" spc="-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Rectangle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A5F13-630C-424B-B6C7-5C3F38A07A6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696834" cy="2500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 çok güçlü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Parça-bütün ilişkisi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rolündeki nesne yok edildiğinde parça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yok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is part of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2974" y="4707635"/>
            <a:ext cx="5421522" cy="1464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2515" y="6397241"/>
            <a:ext cx="3259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TitleBar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“is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 part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of”</a:t>
            </a:r>
            <a:r>
              <a:rPr sz="1800" b="1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78DA6-8225-4FA1-93B4-E192A331FC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4776" y="2721863"/>
            <a:ext cx="7964838" cy="18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2D1BD-AA88-455F-9585-F772508A3D7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49627"/>
            <a:ext cx="8329930" cy="50628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95580" marR="5080" indent="-182880">
              <a:lnSpc>
                <a:spcPts val="324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Sınıf diyagramı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yapısını; 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sistemdeki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sınıfları, sınıfların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niteliklerini ve 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arasındaki ilişkileri göstererek ifade eden 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diyagramdır.</a:t>
            </a:r>
            <a:endParaRPr sz="3000">
              <a:latin typeface="Arial"/>
              <a:cs typeface="Arial"/>
            </a:endParaRPr>
          </a:p>
          <a:p>
            <a:pPr marL="469900" marR="645160" lvl="1" indent="-182880">
              <a:lnSpc>
                <a:spcPts val="3020"/>
              </a:lnSpc>
              <a:spcBef>
                <a:spcPts val="68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oluşturan sınıflar ve bunlar arasındaki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29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statik yapısını ifade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744220" lvl="2" indent="-18288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spc="-80" dirty="0">
                <a:solidFill>
                  <a:srgbClr val="282833"/>
                </a:solidFill>
                <a:latin typeface="Arial"/>
                <a:cs typeface="Arial"/>
              </a:rPr>
              <a:t>Yol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Haritası</a:t>
            </a:r>
            <a:r>
              <a:rPr sz="26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gibi</a:t>
            </a:r>
            <a:endParaRPr sz="2600">
              <a:latin typeface="Arial"/>
              <a:cs typeface="Arial"/>
            </a:endParaRPr>
          </a:p>
          <a:p>
            <a:pPr marL="744220" marR="66675" lvl="2" indent="-182880">
              <a:lnSpc>
                <a:spcPts val="2810"/>
              </a:lnSpc>
              <a:spcBef>
                <a:spcPts val="665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Nesneler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şehirleri, ilişkiler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şehirler arasındaki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yolları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gösterir</a:t>
            </a:r>
            <a:endParaRPr sz="2600">
              <a:latin typeface="Arial"/>
              <a:cs typeface="Arial"/>
            </a:endParaRPr>
          </a:p>
          <a:p>
            <a:pPr marL="744220" marR="719455" lvl="2" indent="-182880">
              <a:lnSpc>
                <a:spcPts val="2810"/>
              </a:lnSpc>
              <a:spcBef>
                <a:spcPts val="6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Hedefe ulaşmak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hangi yolun takip edilmesi  gerektiğini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söylemez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BDA55-C231-4D7A-90E7-2D8CADDECE6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512684" cy="38658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zayıf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5080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sınıf arasında dependency ilişkisinin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demek,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diğer sınıfı kullanır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onun  bilgisine sahiptir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demektir.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uses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Sürekli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yok. (transient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relationship)</a:t>
            </a:r>
            <a:endParaRPr sz="2800">
              <a:latin typeface="Arial"/>
              <a:cs typeface="Arial"/>
            </a:endParaRPr>
          </a:p>
          <a:p>
            <a:pPr marL="195580" marR="476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Bağımlı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 nesnesi diğer sınıfın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nesnesini  gerektiğinde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kullanır.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34D2-706D-41C1-B167-23E6E634ED5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574" y="2625852"/>
            <a:ext cx="6618420" cy="1696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5483" y="5101842"/>
            <a:ext cx="410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“uses”</a:t>
            </a:r>
            <a:r>
              <a:rPr sz="1800" b="1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WindowClosingEvent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E518E-8A00-4185-93C0-E97CC964E30E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8238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Genelleştirme (generalization)</a:t>
            </a:r>
            <a:r>
              <a:rPr sz="4000" b="0" spc="-390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51141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71428"/>
              <a:buChar char="•"/>
              <a:tabLst>
                <a:tab pos="278765" algn="l"/>
                <a:tab pos="2794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genelleştirmesi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yapmak amaçlı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is 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isimlendirilmez, multiplicity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tanımlanmaz.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çoklu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kalıtımı</a:t>
            </a:r>
            <a:r>
              <a:rPr sz="28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destekler.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8574" y="4384547"/>
            <a:ext cx="6867143" cy="2427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CF2BD-5800-4D29-9BA3-6B4101A6D620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094" y="955547"/>
            <a:ext cx="8746650" cy="5944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FB17C-5371-4D48-A76A-418770BA2BB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25434" cy="470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Herhangi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sınıfla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ilişkisi olmayan ve standart bazı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getiren sınıfa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benzer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yapılara 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arayüz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Arayüzlerin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özellikleri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600">
              <a:latin typeface="Arial"/>
              <a:cs typeface="Arial"/>
            </a:endParaRPr>
          </a:p>
          <a:p>
            <a:pPr marL="195580" marR="66421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Sadece bazı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getirmek 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başka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tarafından</a:t>
            </a:r>
            <a:r>
              <a:rPr sz="26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kullanılırlar.</a:t>
            </a:r>
            <a:endParaRPr sz="2600">
              <a:latin typeface="Arial"/>
              <a:cs typeface="Arial"/>
            </a:endParaRPr>
          </a:p>
          <a:p>
            <a:pPr marL="195580" marR="64452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Kesik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çizgilerle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çizginin ucunda boş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üçgen  olacak şekilde</a:t>
            </a:r>
            <a:r>
              <a:rPr sz="26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543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Gerçekleme(Realization)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arayüze  erişerek , arayüzün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fonksiyonlarını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gerçekleştirmesine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4058-F6C3-413E-A515-2CB8AF0326C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3182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1625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10" dirty="0">
                <a:solidFill>
                  <a:srgbClr val="282833"/>
                </a:solidFill>
                <a:latin typeface="Arial"/>
                <a:cs typeface="Arial"/>
              </a:rPr>
              <a:t>Arayüz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kavramı, nesnelerin davranışlarını  belirleyen kurallar bütünü olarak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yüzler kuralları belirlerler ancak,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kuralların  nasıl uygulanacağına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karışmazlar.</a:t>
            </a:r>
            <a:endParaRPr sz="2800">
              <a:latin typeface="Arial"/>
              <a:cs typeface="Arial"/>
            </a:endParaRPr>
          </a:p>
          <a:p>
            <a:pPr marL="195580" marR="69659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ilgili 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yordamlarını  gerçekleyerek,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belirlediği kurallara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uymuş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5D6FA-30C9-452D-9AAC-9DA24BDF0E5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5901" y="1845149"/>
            <a:ext cx="4190719" cy="3080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6694" y="5145023"/>
            <a:ext cx="8036052" cy="1680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9A8F1-2D5C-43BD-AD8C-9A78F935A36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9179" y="2256216"/>
            <a:ext cx="5932237" cy="2207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70194"/>
            <a:ext cx="766635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TuşaBasma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arayüzü yapılarak istenirse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Kumanda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sınıfında, istenirse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Klavye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3E52-84E2-4A81-AD10-1FBFEB20062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983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0" dirty="0">
                <a:latin typeface="Arial"/>
                <a:cs typeface="Arial"/>
              </a:rPr>
              <a:t>Sınıf </a:t>
            </a:r>
            <a:r>
              <a:rPr sz="4000" b="0" spc="-95" dirty="0">
                <a:latin typeface="Arial"/>
                <a:cs typeface="Arial"/>
              </a:rPr>
              <a:t>Diyagramları </a:t>
            </a:r>
            <a:r>
              <a:rPr sz="4000" b="0" spc="-5" dirty="0">
                <a:latin typeface="Arial"/>
                <a:cs typeface="Arial"/>
              </a:rPr>
              <a:t>-</a:t>
            </a:r>
            <a:r>
              <a:rPr sz="4000" b="0" spc="-47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ÖRNEKLER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2037" y="1799015"/>
            <a:ext cx="7968696" cy="5126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D066D-69F4-41D4-B35C-939DB641F33F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814" y="1030223"/>
            <a:ext cx="6650858" cy="6018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89EE8-F85C-4A29-8B3F-01F0977213E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8282305" cy="47193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UML’deki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temel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 tiplerinden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biridir.</a:t>
            </a:r>
            <a:endParaRPr sz="2800">
              <a:latin typeface="Arial"/>
              <a:cs typeface="Arial"/>
            </a:endParaRPr>
          </a:p>
          <a:p>
            <a:pPr marL="195580" marR="2000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diyagramları, nesneye-yönelik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modellemenin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yapıtaşıdır.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diyagramı, sistem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için tanımlanan tüm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sınıfları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içermeyebilir.</a:t>
            </a:r>
            <a:endParaRPr sz="2800">
              <a:latin typeface="Arial"/>
              <a:cs typeface="Arial"/>
            </a:endParaRPr>
          </a:p>
          <a:p>
            <a:pPr marL="195580" marR="10699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sistemi modellemek için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fazla sınıf  diyagramı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  <a:p>
            <a:pPr marL="195580" marR="122555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sistemle ilgili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çizilen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diyagramı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görünümünü ifade ederken, çizilen bütün  sınıf diyagramları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90B67-C3D3-441C-B791-DC1293E8F92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592" y="4405884"/>
            <a:ext cx="1652270" cy="2051685"/>
          </a:xfrm>
          <a:custGeom>
            <a:avLst/>
            <a:gdLst/>
            <a:ahLst/>
            <a:cxnLst/>
            <a:rect l="l" t="t" r="r" b="b"/>
            <a:pathLst>
              <a:path w="1652270" h="2051685">
                <a:moveTo>
                  <a:pt x="1652009" y="2051304"/>
                </a:moveTo>
                <a:lnTo>
                  <a:pt x="1652009" y="0"/>
                </a:lnTo>
                <a:lnTo>
                  <a:pt x="0" y="0"/>
                </a:lnTo>
                <a:lnTo>
                  <a:pt x="0" y="2051304"/>
                </a:lnTo>
                <a:lnTo>
                  <a:pt x="10668" y="2051304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27625" y="24384"/>
                </a:lnTo>
                <a:lnTo>
                  <a:pt x="1627625" y="12192"/>
                </a:lnTo>
                <a:lnTo>
                  <a:pt x="1639817" y="24384"/>
                </a:lnTo>
                <a:lnTo>
                  <a:pt x="1639817" y="2051304"/>
                </a:lnTo>
                <a:lnTo>
                  <a:pt x="1652009" y="2051304"/>
                </a:lnTo>
                <a:close/>
              </a:path>
              <a:path w="1652270" h="2051685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52270" h="2051685">
                <a:moveTo>
                  <a:pt x="22860" y="2028444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2028444"/>
                </a:lnTo>
                <a:lnTo>
                  <a:pt x="22860" y="202844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0668" y="2028444"/>
                </a:lnTo>
                <a:lnTo>
                  <a:pt x="22860" y="2039112"/>
                </a:lnTo>
                <a:lnTo>
                  <a:pt x="22860" y="2051304"/>
                </a:lnTo>
                <a:lnTo>
                  <a:pt x="1627625" y="2051304"/>
                </a:lnTo>
                <a:lnTo>
                  <a:pt x="1627625" y="2039112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22860" y="2051304"/>
                </a:moveTo>
                <a:lnTo>
                  <a:pt x="22860" y="2039112"/>
                </a:lnTo>
                <a:lnTo>
                  <a:pt x="10668" y="2028444"/>
                </a:lnTo>
                <a:lnTo>
                  <a:pt x="10668" y="2051304"/>
                </a:lnTo>
                <a:lnTo>
                  <a:pt x="22860" y="2051304"/>
                </a:lnTo>
                <a:close/>
              </a:path>
              <a:path w="1652270" h="2051685">
                <a:moveTo>
                  <a:pt x="1639817" y="24384"/>
                </a:moveTo>
                <a:lnTo>
                  <a:pt x="1627625" y="12192"/>
                </a:lnTo>
                <a:lnTo>
                  <a:pt x="1627625" y="24384"/>
                </a:lnTo>
                <a:lnTo>
                  <a:pt x="1639817" y="2438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639817" y="24384"/>
                </a:lnTo>
                <a:lnTo>
                  <a:pt x="1627625" y="24384"/>
                </a:lnTo>
                <a:lnTo>
                  <a:pt x="1627625" y="2028444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1639817" y="2051304"/>
                </a:moveTo>
                <a:lnTo>
                  <a:pt x="1639817" y="2028444"/>
                </a:lnTo>
                <a:lnTo>
                  <a:pt x="1627625" y="2039112"/>
                </a:lnTo>
                <a:lnTo>
                  <a:pt x="1627625" y="2051304"/>
                </a:lnTo>
                <a:lnTo>
                  <a:pt x="1639817" y="2051304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1260" y="4897374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10">
                <a:moveTo>
                  <a:pt x="0" y="0"/>
                </a:moveTo>
                <a:lnTo>
                  <a:pt x="1629149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61049"/>
            <a:ext cx="968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327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ad :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500" dirty="0">
                <a:latin typeface="Arial"/>
                <a:cs typeface="Arial"/>
              </a:rPr>
              <a:t>derece :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9376" y="4513578"/>
            <a:ext cx="4394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P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o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li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592" y="1976627"/>
            <a:ext cx="1691639" cy="845819"/>
          </a:xfrm>
          <a:custGeom>
            <a:avLst/>
            <a:gdLst/>
            <a:ahLst/>
            <a:cxnLst/>
            <a:rect l="l" t="t" r="r" b="b"/>
            <a:pathLst>
              <a:path w="1691639" h="845819">
                <a:moveTo>
                  <a:pt x="1691633" y="845820"/>
                </a:moveTo>
                <a:lnTo>
                  <a:pt x="1691633" y="0"/>
                </a:lnTo>
                <a:lnTo>
                  <a:pt x="0" y="0"/>
                </a:lnTo>
                <a:lnTo>
                  <a:pt x="0" y="845820"/>
                </a:lnTo>
                <a:lnTo>
                  <a:pt x="10668" y="845820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67249" y="24384"/>
                </a:lnTo>
                <a:lnTo>
                  <a:pt x="1667249" y="12192"/>
                </a:lnTo>
                <a:lnTo>
                  <a:pt x="1679441" y="24384"/>
                </a:lnTo>
                <a:lnTo>
                  <a:pt x="1679441" y="845820"/>
                </a:lnTo>
                <a:lnTo>
                  <a:pt x="1691633" y="845820"/>
                </a:lnTo>
                <a:close/>
              </a:path>
              <a:path w="1691639" h="845819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91639" h="845819">
                <a:moveTo>
                  <a:pt x="22860" y="821436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821436"/>
                </a:lnTo>
                <a:lnTo>
                  <a:pt x="22860" y="821436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0668" y="821436"/>
                </a:lnTo>
                <a:lnTo>
                  <a:pt x="22860" y="833628"/>
                </a:lnTo>
                <a:lnTo>
                  <a:pt x="22860" y="845820"/>
                </a:lnTo>
                <a:lnTo>
                  <a:pt x="1667249" y="845820"/>
                </a:lnTo>
                <a:lnTo>
                  <a:pt x="1667249" y="833628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22860" y="845820"/>
                </a:moveTo>
                <a:lnTo>
                  <a:pt x="22860" y="833628"/>
                </a:lnTo>
                <a:lnTo>
                  <a:pt x="10668" y="821436"/>
                </a:lnTo>
                <a:lnTo>
                  <a:pt x="10668" y="845820"/>
                </a:lnTo>
                <a:lnTo>
                  <a:pt x="22860" y="845820"/>
                </a:lnTo>
                <a:close/>
              </a:path>
              <a:path w="1691639" h="845819">
                <a:moveTo>
                  <a:pt x="1679441" y="24384"/>
                </a:moveTo>
                <a:lnTo>
                  <a:pt x="1667249" y="12192"/>
                </a:lnTo>
                <a:lnTo>
                  <a:pt x="1667249" y="24384"/>
                </a:lnTo>
                <a:lnTo>
                  <a:pt x="1679441" y="24384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679441" y="24384"/>
                </a:lnTo>
                <a:lnTo>
                  <a:pt x="1667249" y="24384"/>
                </a:lnTo>
                <a:lnTo>
                  <a:pt x="1667249" y="821436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1679441" y="845820"/>
                </a:moveTo>
                <a:lnTo>
                  <a:pt x="1679441" y="821436"/>
                </a:lnTo>
                <a:lnTo>
                  <a:pt x="1667249" y="833628"/>
                </a:lnTo>
                <a:lnTo>
                  <a:pt x="1667249" y="845820"/>
                </a:lnTo>
                <a:lnTo>
                  <a:pt x="1679441" y="845820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7080" y="2191003"/>
            <a:ext cx="1003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Trafik</a:t>
            </a:r>
            <a:r>
              <a:rPr sz="1500" spc="-90" dirty="0">
                <a:solidFill>
                  <a:srgbClr val="7F7F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Polisi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00946" y="1786127"/>
            <a:ext cx="2208530" cy="1629410"/>
          </a:xfrm>
          <a:custGeom>
            <a:avLst/>
            <a:gdLst/>
            <a:ahLst/>
            <a:cxnLst/>
            <a:rect l="l" t="t" r="r" b="b"/>
            <a:pathLst>
              <a:path w="2208529" h="1629410">
                <a:moveTo>
                  <a:pt x="2208276" y="1629156"/>
                </a:moveTo>
                <a:lnTo>
                  <a:pt x="2208276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29156"/>
                </a:lnTo>
                <a:lnTo>
                  <a:pt x="2208276" y="1629156"/>
                </a:lnTo>
                <a:close/>
              </a:path>
              <a:path w="2208529" h="162941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29410">
                <a:moveTo>
                  <a:pt x="22860" y="160477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2860" y="1604772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12192" y="1604772"/>
                </a:lnTo>
                <a:lnTo>
                  <a:pt x="22860" y="1616964"/>
                </a:lnTo>
                <a:lnTo>
                  <a:pt x="22860" y="1629156"/>
                </a:lnTo>
                <a:lnTo>
                  <a:pt x="2183892" y="1629156"/>
                </a:lnTo>
                <a:lnTo>
                  <a:pt x="2183892" y="1616964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2860" y="1629156"/>
                </a:moveTo>
                <a:lnTo>
                  <a:pt x="22860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2860" y="1629156"/>
                </a:lnTo>
                <a:close/>
              </a:path>
              <a:path w="2208529" h="162941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04772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196084" y="1629156"/>
                </a:moveTo>
                <a:lnTo>
                  <a:pt x="2196084" y="1604772"/>
                </a:lnTo>
                <a:lnTo>
                  <a:pt x="2183892" y="1616964"/>
                </a:lnTo>
                <a:lnTo>
                  <a:pt x="2183892" y="1629156"/>
                </a:lnTo>
                <a:lnTo>
                  <a:pt x="2196084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138" y="2276094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5183" y="1874011"/>
            <a:ext cx="1123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5" dirty="0">
                <a:solidFill>
                  <a:srgbClr val="7F7F00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raf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k</a:t>
            </a: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apor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0946" y="4806696"/>
            <a:ext cx="2208530" cy="1651000"/>
          </a:xfrm>
          <a:custGeom>
            <a:avLst/>
            <a:gdLst/>
            <a:ahLst/>
            <a:cxnLst/>
            <a:rect l="l" t="t" r="r" b="b"/>
            <a:pathLst>
              <a:path w="2208529" h="1651000">
                <a:moveTo>
                  <a:pt x="2208276" y="1650492"/>
                </a:moveTo>
                <a:lnTo>
                  <a:pt x="2208276" y="0"/>
                </a:lnTo>
                <a:lnTo>
                  <a:pt x="0" y="0"/>
                </a:lnTo>
                <a:lnTo>
                  <a:pt x="0" y="1650492"/>
                </a:lnTo>
                <a:lnTo>
                  <a:pt x="12192" y="1650492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50492"/>
                </a:lnTo>
                <a:lnTo>
                  <a:pt x="2208276" y="1650492"/>
                </a:lnTo>
                <a:close/>
              </a:path>
              <a:path w="2208529" h="165100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51000">
                <a:moveTo>
                  <a:pt x="22860" y="162763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27632"/>
                </a:lnTo>
                <a:lnTo>
                  <a:pt x="22860" y="1627632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12192" y="1627632"/>
                </a:lnTo>
                <a:lnTo>
                  <a:pt x="22860" y="1638300"/>
                </a:lnTo>
                <a:lnTo>
                  <a:pt x="22860" y="1650492"/>
                </a:lnTo>
                <a:lnTo>
                  <a:pt x="2183892" y="1650492"/>
                </a:lnTo>
                <a:lnTo>
                  <a:pt x="2183892" y="1638300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2860" y="1650492"/>
                </a:moveTo>
                <a:lnTo>
                  <a:pt x="22860" y="1638300"/>
                </a:lnTo>
                <a:lnTo>
                  <a:pt x="12192" y="1627632"/>
                </a:lnTo>
                <a:lnTo>
                  <a:pt x="12192" y="1650492"/>
                </a:lnTo>
                <a:lnTo>
                  <a:pt x="22860" y="1650492"/>
                </a:lnTo>
                <a:close/>
              </a:path>
              <a:path w="2208529" h="165100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27632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196084" y="1650492"/>
                </a:moveTo>
                <a:lnTo>
                  <a:pt x="2196084" y="1627632"/>
                </a:lnTo>
                <a:lnTo>
                  <a:pt x="2183892" y="1638300"/>
                </a:lnTo>
                <a:lnTo>
                  <a:pt x="2183892" y="1650492"/>
                </a:lnTo>
                <a:lnTo>
                  <a:pt x="2196084" y="1650492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3138" y="5299710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9903" y="5257289"/>
            <a:ext cx="1105535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tanım: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8731" y="4915913"/>
            <a:ext cx="471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e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z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9214" y="1786127"/>
            <a:ext cx="1704339" cy="1629410"/>
          </a:xfrm>
          <a:custGeom>
            <a:avLst/>
            <a:gdLst/>
            <a:ahLst/>
            <a:cxnLst/>
            <a:rect l="l" t="t" r="r" b="b"/>
            <a:pathLst>
              <a:path w="1704340" h="1629410">
                <a:moveTo>
                  <a:pt x="1703832" y="1629156"/>
                </a:moveTo>
                <a:lnTo>
                  <a:pt x="1703832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4384" y="10668"/>
                </a:lnTo>
                <a:lnTo>
                  <a:pt x="24384" y="22860"/>
                </a:lnTo>
                <a:lnTo>
                  <a:pt x="1680972" y="22860"/>
                </a:lnTo>
                <a:lnTo>
                  <a:pt x="1680972" y="10668"/>
                </a:lnTo>
                <a:lnTo>
                  <a:pt x="1691640" y="22860"/>
                </a:lnTo>
                <a:lnTo>
                  <a:pt x="1691640" y="1629156"/>
                </a:lnTo>
                <a:lnTo>
                  <a:pt x="1703832" y="1629156"/>
                </a:lnTo>
                <a:close/>
              </a:path>
              <a:path w="1704340" h="1629410">
                <a:moveTo>
                  <a:pt x="24384" y="22860"/>
                </a:moveTo>
                <a:lnTo>
                  <a:pt x="24384" y="10668"/>
                </a:lnTo>
                <a:lnTo>
                  <a:pt x="12192" y="22860"/>
                </a:lnTo>
                <a:lnTo>
                  <a:pt x="24384" y="22860"/>
                </a:lnTo>
                <a:close/>
              </a:path>
              <a:path w="1704340" h="1629410">
                <a:moveTo>
                  <a:pt x="24384" y="1604772"/>
                </a:moveTo>
                <a:lnTo>
                  <a:pt x="24384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4384" y="1604772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2192" y="1604772"/>
                </a:lnTo>
                <a:lnTo>
                  <a:pt x="24384" y="1616964"/>
                </a:lnTo>
                <a:lnTo>
                  <a:pt x="24384" y="1629156"/>
                </a:lnTo>
                <a:lnTo>
                  <a:pt x="1680972" y="1629156"/>
                </a:lnTo>
                <a:lnTo>
                  <a:pt x="1680972" y="1616964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24384" y="1629156"/>
                </a:moveTo>
                <a:lnTo>
                  <a:pt x="24384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4384" y="1629156"/>
                </a:lnTo>
                <a:close/>
              </a:path>
              <a:path w="1704340" h="1629410">
                <a:moveTo>
                  <a:pt x="1691640" y="22860"/>
                </a:moveTo>
                <a:lnTo>
                  <a:pt x="1680972" y="10668"/>
                </a:lnTo>
                <a:lnTo>
                  <a:pt x="1680972" y="22860"/>
                </a:lnTo>
                <a:lnTo>
                  <a:pt x="1691640" y="22860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691640" y="22860"/>
                </a:lnTo>
                <a:lnTo>
                  <a:pt x="1680972" y="22860"/>
                </a:lnTo>
                <a:lnTo>
                  <a:pt x="1680972" y="1604772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1691640" y="1629156"/>
                </a:moveTo>
                <a:lnTo>
                  <a:pt x="1691640" y="1604772"/>
                </a:lnTo>
                <a:lnTo>
                  <a:pt x="1680972" y="1616964"/>
                </a:lnTo>
                <a:lnTo>
                  <a:pt x="1680972" y="1629156"/>
                </a:lnTo>
                <a:lnTo>
                  <a:pt x="1691640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1407" y="2276094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448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0069" y="2216911"/>
            <a:ext cx="969644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isim: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id 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59441" y="1874011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ç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8638" y="2276347"/>
            <a:ext cx="3130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1826" y="227634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9918" y="3786630"/>
            <a:ext cx="80391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raporlar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7551" y="1874011"/>
            <a:ext cx="7721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oluşturur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1727" y="208432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29175" y="2084323"/>
            <a:ext cx="99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9548" y="2810256"/>
            <a:ext cx="0" cy="1607820"/>
          </a:xfrm>
          <a:custGeom>
            <a:avLst/>
            <a:gdLst/>
            <a:ahLst/>
            <a:cxnLst/>
            <a:rect l="l" t="t" r="r" b="b"/>
            <a:pathLst>
              <a:path h="1607820">
                <a:moveTo>
                  <a:pt x="0" y="0"/>
                </a:moveTo>
                <a:lnTo>
                  <a:pt x="0" y="160782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9246" y="4168140"/>
            <a:ext cx="259079" cy="250190"/>
          </a:xfrm>
          <a:custGeom>
            <a:avLst/>
            <a:gdLst/>
            <a:ahLst/>
            <a:cxnLst/>
            <a:rect l="l" t="t" r="r" b="b"/>
            <a:pathLst>
              <a:path w="259080" h="250189">
                <a:moveTo>
                  <a:pt x="259080" y="0"/>
                </a:moveTo>
                <a:lnTo>
                  <a:pt x="0" y="0"/>
                </a:lnTo>
                <a:lnTo>
                  <a:pt x="129540" y="249936"/>
                </a:lnTo>
                <a:lnTo>
                  <a:pt x="259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150" y="4162044"/>
            <a:ext cx="271780" cy="262255"/>
          </a:xfrm>
          <a:custGeom>
            <a:avLst/>
            <a:gdLst/>
            <a:ahLst/>
            <a:cxnLst/>
            <a:rect l="l" t="t" r="r" b="b"/>
            <a:pathLst>
              <a:path w="271780" h="262254">
                <a:moveTo>
                  <a:pt x="271272" y="7620"/>
                </a:moveTo>
                <a:lnTo>
                  <a:pt x="271272" y="4572"/>
                </a:lnTo>
                <a:lnTo>
                  <a:pt x="266700" y="0"/>
                </a:lnTo>
                <a:lnTo>
                  <a:pt x="4572" y="0"/>
                </a:lnTo>
                <a:lnTo>
                  <a:pt x="1524" y="3048"/>
                </a:lnTo>
                <a:lnTo>
                  <a:pt x="1524" y="4572"/>
                </a:lnTo>
                <a:lnTo>
                  <a:pt x="0" y="7620"/>
                </a:lnTo>
                <a:lnTo>
                  <a:pt x="1524" y="9144"/>
                </a:lnTo>
                <a:lnTo>
                  <a:pt x="6096" y="17965"/>
                </a:lnTo>
                <a:lnTo>
                  <a:pt x="6096" y="12192"/>
                </a:lnTo>
                <a:lnTo>
                  <a:pt x="12192" y="3048"/>
                </a:lnTo>
                <a:lnTo>
                  <a:pt x="16875" y="12192"/>
                </a:lnTo>
                <a:lnTo>
                  <a:pt x="255864" y="12192"/>
                </a:lnTo>
                <a:lnTo>
                  <a:pt x="260604" y="3048"/>
                </a:lnTo>
                <a:lnTo>
                  <a:pt x="265176" y="12192"/>
                </a:lnTo>
                <a:lnTo>
                  <a:pt x="265176" y="17965"/>
                </a:lnTo>
                <a:lnTo>
                  <a:pt x="269748" y="9144"/>
                </a:lnTo>
                <a:lnTo>
                  <a:pt x="271272" y="7620"/>
                </a:lnTo>
                <a:close/>
              </a:path>
              <a:path w="271780" h="262254">
                <a:moveTo>
                  <a:pt x="16875" y="12192"/>
                </a:moveTo>
                <a:lnTo>
                  <a:pt x="12192" y="3048"/>
                </a:lnTo>
                <a:lnTo>
                  <a:pt x="6096" y="12192"/>
                </a:lnTo>
                <a:lnTo>
                  <a:pt x="16875" y="12192"/>
                </a:lnTo>
                <a:close/>
              </a:path>
              <a:path w="271780" h="262254">
                <a:moveTo>
                  <a:pt x="135663" y="244110"/>
                </a:moveTo>
                <a:lnTo>
                  <a:pt x="16875" y="12192"/>
                </a:lnTo>
                <a:lnTo>
                  <a:pt x="6096" y="12192"/>
                </a:lnTo>
                <a:lnTo>
                  <a:pt x="6096" y="17965"/>
                </a:lnTo>
                <a:lnTo>
                  <a:pt x="131064" y="259080"/>
                </a:lnTo>
                <a:lnTo>
                  <a:pt x="131064" y="252984"/>
                </a:lnTo>
                <a:lnTo>
                  <a:pt x="135663" y="244110"/>
                </a:lnTo>
                <a:close/>
              </a:path>
              <a:path w="271780" h="262254">
                <a:moveTo>
                  <a:pt x="140208" y="252984"/>
                </a:moveTo>
                <a:lnTo>
                  <a:pt x="135663" y="244110"/>
                </a:lnTo>
                <a:lnTo>
                  <a:pt x="131064" y="252984"/>
                </a:lnTo>
                <a:lnTo>
                  <a:pt x="140208" y="252984"/>
                </a:lnTo>
                <a:close/>
              </a:path>
              <a:path w="271780" h="262254">
                <a:moveTo>
                  <a:pt x="140208" y="260604"/>
                </a:moveTo>
                <a:lnTo>
                  <a:pt x="140208" y="252984"/>
                </a:lnTo>
                <a:lnTo>
                  <a:pt x="131064" y="252984"/>
                </a:lnTo>
                <a:lnTo>
                  <a:pt x="131064" y="260604"/>
                </a:lnTo>
                <a:lnTo>
                  <a:pt x="134112" y="262128"/>
                </a:lnTo>
                <a:lnTo>
                  <a:pt x="137160" y="262128"/>
                </a:lnTo>
                <a:lnTo>
                  <a:pt x="140208" y="260604"/>
                </a:lnTo>
                <a:close/>
              </a:path>
              <a:path w="271780" h="262254">
                <a:moveTo>
                  <a:pt x="265176" y="17965"/>
                </a:moveTo>
                <a:lnTo>
                  <a:pt x="265176" y="12192"/>
                </a:lnTo>
                <a:lnTo>
                  <a:pt x="255864" y="12192"/>
                </a:lnTo>
                <a:lnTo>
                  <a:pt x="135663" y="244110"/>
                </a:lnTo>
                <a:lnTo>
                  <a:pt x="140208" y="252984"/>
                </a:lnTo>
                <a:lnTo>
                  <a:pt x="140208" y="259080"/>
                </a:lnTo>
                <a:lnTo>
                  <a:pt x="265176" y="17965"/>
                </a:lnTo>
                <a:close/>
              </a:path>
              <a:path w="271780" h="262254">
                <a:moveTo>
                  <a:pt x="265176" y="12192"/>
                </a:moveTo>
                <a:lnTo>
                  <a:pt x="260604" y="3048"/>
                </a:lnTo>
                <a:lnTo>
                  <a:pt x="255864" y="12192"/>
                </a:lnTo>
                <a:lnTo>
                  <a:pt x="265176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0035" y="2408682"/>
            <a:ext cx="1213485" cy="0"/>
          </a:xfrm>
          <a:custGeom>
            <a:avLst/>
            <a:gdLst/>
            <a:ahLst/>
            <a:cxnLst/>
            <a:rect l="l" t="t" r="r" b="b"/>
            <a:pathLst>
              <a:path w="1213485">
                <a:moveTo>
                  <a:pt x="0" y="0"/>
                </a:moveTo>
                <a:lnTo>
                  <a:pt x="1213104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7031" y="2600706"/>
            <a:ext cx="1484630" cy="0"/>
          </a:xfrm>
          <a:custGeom>
            <a:avLst/>
            <a:gdLst/>
            <a:ahLst/>
            <a:cxnLst/>
            <a:rect l="l" t="t" r="r" b="b"/>
            <a:pathLst>
              <a:path w="1484629">
                <a:moveTo>
                  <a:pt x="0" y="0"/>
                </a:moveTo>
                <a:lnTo>
                  <a:pt x="148437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8988" y="3403092"/>
            <a:ext cx="0" cy="1414780"/>
          </a:xfrm>
          <a:custGeom>
            <a:avLst/>
            <a:gdLst/>
            <a:ahLst/>
            <a:cxnLst/>
            <a:rect l="l" t="t" r="r" b="b"/>
            <a:pathLst>
              <a:path h="1414779">
                <a:moveTo>
                  <a:pt x="0" y="0"/>
                </a:moveTo>
                <a:lnTo>
                  <a:pt x="0" y="1414272"/>
                </a:lnTo>
              </a:path>
            </a:pathLst>
          </a:custGeom>
          <a:ln w="25908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20502" y="3403092"/>
            <a:ext cx="155575" cy="402590"/>
          </a:xfrm>
          <a:custGeom>
            <a:avLst/>
            <a:gdLst/>
            <a:ahLst/>
            <a:cxnLst/>
            <a:rect l="l" t="t" r="r" b="b"/>
            <a:pathLst>
              <a:path w="155575" h="402589">
                <a:moveTo>
                  <a:pt x="155448" y="211836"/>
                </a:moveTo>
                <a:lnTo>
                  <a:pt x="77724" y="0"/>
                </a:lnTo>
                <a:lnTo>
                  <a:pt x="0" y="211836"/>
                </a:lnTo>
                <a:lnTo>
                  <a:pt x="77724" y="402336"/>
                </a:lnTo>
                <a:lnTo>
                  <a:pt x="155448" y="211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4406" y="3398520"/>
            <a:ext cx="166370" cy="413384"/>
          </a:xfrm>
          <a:custGeom>
            <a:avLst/>
            <a:gdLst/>
            <a:ahLst/>
            <a:cxnLst/>
            <a:rect l="l" t="t" r="r" b="b"/>
            <a:pathLst>
              <a:path w="166370" h="413385">
                <a:moveTo>
                  <a:pt x="88392" y="6096"/>
                </a:moveTo>
                <a:lnTo>
                  <a:pt x="88392" y="1524"/>
                </a:lnTo>
                <a:lnTo>
                  <a:pt x="85344" y="0"/>
                </a:lnTo>
                <a:lnTo>
                  <a:pt x="80772" y="0"/>
                </a:lnTo>
                <a:lnTo>
                  <a:pt x="77724" y="3048"/>
                </a:lnTo>
                <a:lnTo>
                  <a:pt x="0" y="213360"/>
                </a:lnTo>
                <a:lnTo>
                  <a:pt x="0" y="217932"/>
                </a:lnTo>
                <a:lnTo>
                  <a:pt x="10668" y="244079"/>
                </a:lnTo>
                <a:lnTo>
                  <a:pt x="10668" y="213360"/>
                </a:lnTo>
                <a:lnTo>
                  <a:pt x="11547" y="215533"/>
                </a:lnTo>
                <a:lnTo>
                  <a:pt x="77724" y="35171"/>
                </a:lnTo>
                <a:lnTo>
                  <a:pt x="77724" y="6096"/>
                </a:lnTo>
                <a:lnTo>
                  <a:pt x="88392" y="6096"/>
                </a:lnTo>
                <a:close/>
              </a:path>
              <a:path w="166370" h="413385">
                <a:moveTo>
                  <a:pt x="11547" y="215533"/>
                </a:moveTo>
                <a:lnTo>
                  <a:pt x="10668" y="213360"/>
                </a:lnTo>
                <a:lnTo>
                  <a:pt x="10668" y="217932"/>
                </a:lnTo>
                <a:lnTo>
                  <a:pt x="11547" y="215533"/>
                </a:lnTo>
                <a:close/>
              </a:path>
              <a:path w="166370" h="413385">
                <a:moveTo>
                  <a:pt x="83058" y="392205"/>
                </a:moveTo>
                <a:lnTo>
                  <a:pt x="11547" y="215533"/>
                </a:lnTo>
                <a:lnTo>
                  <a:pt x="10668" y="217932"/>
                </a:lnTo>
                <a:lnTo>
                  <a:pt x="10668" y="244079"/>
                </a:lnTo>
                <a:lnTo>
                  <a:pt x="77724" y="408432"/>
                </a:lnTo>
                <a:lnTo>
                  <a:pt x="77724" y="405384"/>
                </a:lnTo>
                <a:lnTo>
                  <a:pt x="83058" y="392205"/>
                </a:lnTo>
                <a:close/>
              </a:path>
              <a:path w="166370" h="413385">
                <a:moveTo>
                  <a:pt x="88392" y="6096"/>
                </a:moveTo>
                <a:lnTo>
                  <a:pt x="77724" y="6096"/>
                </a:lnTo>
                <a:lnTo>
                  <a:pt x="83058" y="20633"/>
                </a:lnTo>
                <a:lnTo>
                  <a:pt x="88392" y="6096"/>
                </a:lnTo>
                <a:close/>
              </a:path>
              <a:path w="166370" h="413385">
                <a:moveTo>
                  <a:pt x="83058" y="20633"/>
                </a:moveTo>
                <a:lnTo>
                  <a:pt x="77724" y="6096"/>
                </a:lnTo>
                <a:lnTo>
                  <a:pt x="77724" y="35171"/>
                </a:lnTo>
                <a:lnTo>
                  <a:pt x="83058" y="20633"/>
                </a:lnTo>
                <a:close/>
              </a:path>
              <a:path w="166370" h="413385">
                <a:moveTo>
                  <a:pt x="88392" y="405384"/>
                </a:moveTo>
                <a:lnTo>
                  <a:pt x="83058" y="392205"/>
                </a:lnTo>
                <a:lnTo>
                  <a:pt x="77724" y="405384"/>
                </a:lnTo>
                <a:lnTo>
                  <a:pt x="88392" y="405384"/>
                </a:lnTo>
                <a:close/>
              </a:path>
              <a:path w="166370" h="413385">
                <a:moveTo>
                  <a:pt x="88392" y="411480"/>
                </a:moveTo>
                <a:lnTo>
                  <a:pt x="88392" y="405384"/>
                </a:lnTo>
                <a:lnTo>
                  <a:pt x="77724" y="405384"/>
                </a:lnTo>
                <a:lnTo>
                  <a:pt x="77724" y="408432"/>
                </a:lnTo>
                <a:lnTo>
                  <a:pt x="79248" y="411480"/>
                </a:lnTo>
                <a:lnTo>
                  <a:pt x="80772" y="413004"/>
                </a:lnTo>
                <a:lnTo>
                  <a:pt x="85344" y="413004"/>
                </a:lnTo>
                <a:lnTo>
                  <a:pt x="88392" y="411480"/>
                </a:lnTo>
                <a:close/>
              </a:path>
              <a:path w="166370" h="413385">
                <a:moveTo>
                  <a:pt x="166116" y="217932"/>
                </a:moveTo>
                <a:lnTo>
                  <a:pt x="166116" y="213360"/>
                </a:lnTo>
                <a:lnTo>
                  <a:pt x="88392" y="3048"/>
                </a:lnTo>
                <a:lnTo>
                  <a:pt x="88392" y="6096"/>
                </a:lnTo>
                <a:lnTo>
                  <a:pt x="83058" y="20633"/>
                </a:lnTo>
                <a:lnTo>
                  <a:pt x="154568" y="215533"/>
                </a:lnTo>
                <a:lnTo>
                  <a:pt x="155448" y="213360"/>
                </a:lnTo>
                <a:lnTo>
                  <a:pt x="155448" y="244079"/>
                </a:lnTo>
                <a:lnTo>
                  <a:pt x="166116" y="217932"/>
                </a:lnTo>
                <a:close/>
              </a:path>
              <a:path w="166370" h="413385">
                <a:moveTo>
                  <a:pt x="155448" y="244079"/>
                </a:moveTo>
                <a:lnTo>
                  <a:pt x="155448" y="217932"/>
                </a:lnTo>
                <a:lnTo>
                  <a:pt x="154568" y="215533"/>
                </a:lnTo>
                <a:lnTo>
                  <a:pt x="83058" y="392205"/>
                </a:lnTo>
                <a:lnTo>
                  <a:pt x="88392" y="405384"/>
                </a:lnTo>
                <a:lnTo>
                  <a:pt x="88392" y="408432"/>
                </a:lnTo>
                <a:lnTo>
                  <a:pt x="155448" y="244079"/>
                </a:lnTo>
                <a:close/>
              </a:path>
              <a:path w="166370" h="413385">
                <a:moveTo>
                  <a:pt x="155448" y="217932"/>
                </a:moveTo>
                <a:lnTo>
                  <a:pt x="155448" y="213360"/>
                </a:lnTo>
                <a:lnTo>
                  <a:pt x="154568" y="215533"/>
                </a:lnTo>
                <a:lnTo>
                  <a:pt x="155448" y="217932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2214" y="4584192"/>
            <a:ext cx="193548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312283" y="2216911"/>
            <a:ext cx="1113155" cy="958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tanım: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</a:t>
            </a:r>
            <a:r>
              <a:rPr sz="1500" dirty="0">
                <a:latin typeface="Arial"/>
                <a:cs typeface="Arial"/>
              </a:rPr>
              <a:t>tarih 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F0C3E-2FE7-4DE7-8016-0DA2D9D0519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782" y="1588008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0" y="1609344"/>
                </a:lnTo>
                <a:lnTo>
                  <a:pt x="2892552" y="1609344"/>
                </a:lnTo>
                <a:lnTo>
                  <a:pt x="28925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5786" y="1588007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2892547" y="0"/>
                </a:lnTo>
                <a:lnTo>
                  <a:pt x="2892547" y="1609335"/>
                </a:lnTo>
                <a:lnTo>
                  <a:pt x="0" y="1609335"/>
                </a:lnTo>
                <a:lnTo>
                  <a:pt x="0" y="0"/>
                </a:lnTo>
                <a:close/>
              </a:path>
            </a:pathLst>
          </a:custGeom>
          <a:ln w="1503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5786" y="1588007"/>
            <a:ext cx="2893060" cy="33401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500"/>
              </a:spcBef>
            </a:pP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5786" y="1921761"/>
            <a:ext cx="2893060" cy="92710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ts val="1555"/>
              </a:lnSpc>
              <a:spcBef>
                <a:spcPts val="509"/>
              </a:spcBef>
            </a:pPr>
            <a:r>
              <a:rPr sz="1300" spc="-45" dirty="0">
                <a:latin typeface="Tahoma"/>
                <a:cs typeface="Tahoma"/>
              </a:rPr>
              <a:t>-MID: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5" dirty="0">
                <a:latin typeface="Tahoma"/>
                <a:cs typeface="Tahoma"/>
              </a:rPr>
              <a:t>-Ad: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0" dirty="0">
                <a:latin typeface="Tahoma"/>
                <a:cs typeface="Tahoma"/>
              </a:rPr>
              <a:t>-soyad: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35" dirty="0">
                <a:latin typeface="Tahoma"/>
                <a:cs typeface="Tahoma"/>
              </a:rPr>
              <a:t>-dTarih: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date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5786" y="2848352"/>
            <a:ext cx="2893060" cy="34925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9"/>
              </a:spcBef>
            </a:pPr>
            <a:r>
              <a:rPr sz="1300" spc="-35" dirty="0">
                <a:latin typeface="Tahoma"/>
                <a:cs typeface="Tahoma"/>
              </a:rPr>
              <a:t>+KrediHesapla(int </a:t>
            </a:r>
            <a:r>
              <a:rPr sz="1300" spc="-45" dirty="0">
                <a:latin typeface="Tahoma"/>
                <a:cs typeface="Tahoma"/>
              </a:rPr>
              <a:t>id, int </a:t>
            </a:r>
            <a:r>
              <a:rPr sz="1300" spc="-50" dirty="0">
                <a:latin typeface="Tahoma"/>
                <a:cs typeface="Tahoma"/>
              </a:rPr>
              <a:t>miktar):</a:t>
            </a:r>
            <a:r>
              <a:rPr sz="1300" spc="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5782" y="4930140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0" y="1214628"/>
                </a:lnTo>
                <a:lnTo>
                  <a:pt x="2964180" y="1214628"/>
                </a:lnTo>
                <a:lnTo>
                  <a:pt x="29641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5786" y="4930129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2964174" y="0"/>
                </a:lnTo>
                <a:lnTo>
                  <a:pt x="2964174" y="1214620"/>
                </a:lnTo>
                <a:lnTo>
                  <a:pt x="0" y="1214620"/>
                </a:lnTo>
                <a:lnTo>
                  <a:pt x="0" y="0"/>
                </a:lnTo>
                <a:close/>
              </a:path>
            </a:pathLst>
          </a:custGeom>
          <a:ln w="15091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5786" y="4930129"/>
            <a:ext cx="2964180" cy="33401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70890">
              <a:lnSpc>
                <a:spcPct val="100000"/>
              </a:lnSpc>
              <a:spcBef>
                <a:spcPts val="500"/>
              </a:spcBef>
            </a:pPr>
            <a:r>
              <a:rPr sz="1300" spc="90" dirty="0">
                <a:latin typeface="Tahoma"/>
                <a:cs typeface="Tahoma"/>
              </a:rPr>
              <a:t>Kurumsal</a:t>
            </a:r>
            <a:r>
              <a:rPr sz="1300" spc="-110" dirty="0">
                <a:latin typeface="Tahoma"/>
                <a:cs typeface="Tahoma"/>
              </a:rPr>
              <a:t> </a:t>
            </a: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5786" y="5263883"/>
            <a:ext cx="2964180" cy="53213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55" dirty="0">
                <a:latin typeface="Tahoma"/>
                <a:cs typeface="Tahoma"/>
              </a:rPr>
              <a:t>+KMID: </a:t>
            </a:r>
            <a:r>
              <a:rPr sz="1300" spc="-45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ct val="100000"/>
              </a:lnSpc>
            </a:pPr>
            <a:r>
              <a:rPr sz="1300" spc="-65" dirty="0">
                <a:latin typeface="Tahoma"/>
                <a:cs typeface="Tahoma"/>
              </a:rPr>
              <a:t>+Limit: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5786" y="5795758"/>
            <a:ext cx="2964180" cy="349250"/>
          </a:xfrm>
          <a:prstGeom prst="rect">
            <a:avLst/>
          </a:prstGeom>
          <a:solidFill>
            <a:srgbClr val="FFFFB9"/>
          </a:solidFill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30" dirty="0">
                <a:latin typeface="Tahoma"/>
                <a:cs typeface="Tahoma"/>
              </a:rPr>
              <a:t>+hesapla(int </a:t>
            </a:r>
            <a:r>
              <a:rPr sz="1300" spc="-50" dirty="0">
                <a:latin typeface="Tahoma"/>
                <a:cs typeface="Tahoma"/>
              </a:rPr>
              <a:t>miktar, </a:t>
            </a:r>
            <a:r>
              <a:rPr sz="1300" spc="-40" dirty="0">
                <a:latin typeface="Tahoma"/>
                <a:cs typeface="Tahoma"/>
              </a:rPr>
              <a:t>double </a:t>
            </a:r>
            <a:r>
              <a:rPr sz="1300" spc="-65" dirty="0">
                <a:latin typeface="Tahoma"/>
                <a:cs typeface="Tahoma"/>
              </a:rPr>
              <a:t>limit):</a:t>
            </a:r>
            <a:r>
              <a:rPr sz="1300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300412" y="5347772"/>
          <a:ext cx="1438910" cy="62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90" dirty="0">
                          <a:latin typeface="Tahoma"/>
                          <a:cs typeface="Tahoma"/>
                        </a:rPr>
                        <a:t>Bireysel</a:t>
                      </a:r>
                      <a:r>
                        <a:rPr sz="13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105" dirty="0">
                          <a:latin typeface="Tahoma"/>
                          <a:cs typeface="Tahoma"/>
                        </a:rPr>
                        <a:t>Musteri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113405" y="3212580"/>
            <a:ext cx="15240" cy="1717675"/>
          </a:xfrm>
          <a:custGeom>
            <a:avLst/>
            <a:gdLst/>
            <a:ahLst/>
            <a:cxnLst/>
            <a:rect l="l" t="t" r="r" b="b"/>
            <a:pathLst>
              <a:path w="15239" h="1717675">
                <a:moveTo>
                  <a:pt x="15228" y="1717549"/>
                </a:moveTo>
                <a:lnTo>
                  <a:pt x="0" y="0"/>
                </a:lnTo>
              </a:path>
            </a:pathLst>
          </a:custGeom>
          <a:ln w="1452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7570" y="3212592"/>
            <a:ext cx="233679" cy="304800"/>
          </a:xfrm>
          <a:custGeom>
            <a:avLst/>
            <a:gdLst/>
            <a:ahLst/>
            <a:cxnLst/>
            <a:rect l="l" t="t" r="r" b="b"/>
            <a:pathLst>
              <a:path w="233680" h="304800">
                <a:moveTo>
                  <a:pt x="233172" y="304800"/>
                </a:moveTo>
                <a:lnTo>
                  <a:pt x="115824" y="0"/>
                </a:lnTo>
                <a:lnTo>
                  <a:pt x="0" y="304800"/>
                </a:lnTo>
                <a:lnTo>
                  <a:pt x="233172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7582" y="3212580"/>
            <a:ext cx="233679" cy="305435"/>
          </a:xfrm>
          <a:custGeom>
            <a:avLst/>
            <a:gdLst/>
            <a:ahLst/>
            <a:cxnLst/>
            <a:rect l="l" t="t" r="r" b="b"/>
            <a:pathLst>
              <a:path w="233680" h="305435">
                <a:moveTo>
                  <a:pt x="233166" y="304807"/>
                </a:moveTo>
                <a:lnTo>
                  <a:pt x="115823" y="0"/>
                </a:lnTo>
                <a:lnTo>
                  <a:pt x="0" y="304807"/>
                </a:lnTo>
                <a:lnTo>
                  <a:pt x="233166" y="304807"/>
                </a:lnTo>
                <a:close/>
              </a:path>
            </a:pathLst>
          </a:custGeom>
          <a:ln w="1476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5109" y="3212580"/>
            <a:ext cx="1918970" cy="2143125"/>
          </a:xfrm>
          <a:custGeom>
            <a:avLst/>
            <a:gdLst/>
            <a:ahLst/>
            <a:cxnLst/>
            <a:rect l="l" t="t" r="r" b="b"/>
            <a:pathLst>
              <a:path w="1918970" h="2143125">
                <a:moveTo>
                  <a:pt x="1918709" y="2142737"/>
                </a:moveTo>
                <a:lnTo>
                  <a:pt x="0" y="0"/>
                </a:lnTo>
              </a:path>
            </a:pathLst>
          </a:custGeom>
          <a:ln w="1481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5102" y="3212592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4" h="304800">
                <a:moveTo>
                  <a:pt x="291084" y="137160"/>
                </a:moveTo>
                <a:lnTo>
                  <a:pt x="0" y="0"/>
                </a:lnTo>
                <a:lnTo>
                  <a:pt x="102108" y="304800"/>
                </a:lnTo>
                <a:lnTo>
                  <a:pt x="291084" y="137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109" y="3212580"/>
            <a:ext cx="291465" cy="305435"/>
          </a:xfrm>
          <a:custGeom>
            <a:avLst/>
            <a:gdLst/>
            <a:ahLst/>
            <a:cxnLst/>
            <a:rect l="l" t="t" r="r" b="b"/>
            <a:pathLst>
              <a:path w="291464" h="305435">
                <a:moveTo>
                  <a:pt x="291086" y="137159"/>
                </a:moveTo>
                <a:lnTo>
                  <a:pt x="0" y="0"/>
                </a:lnTo>
                <a:lnTo>
                  <a:pt x="102099" y="304807"/>
                </a:lnTo>
                <a:lnTo>
                  <a:pt x="291086" y="137159"/>
                </a:lnTo>
                <a:close/>
              </a:path>
            </a:pathLst>
          </a:custGeom>
          <a:ln w="1484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12326" y="1822866"/>
          <a:ext cx="1292225" cy="121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Siparis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-35" dirty="0">
                          <a:latin typeface="Tahoma"/>
                          <a:cs typeface="Tahoma"/>
                        </a:rPr>
                        <a:t>-SipId:</a:t>
                      </a:r>
                      <a:r>
                        <a:rPr sz="13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-Adet:</a:t>
                      </a:r>
                      <a:r>
                        <a:rPr sz="13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60" dirty="0">
                          <a:latin typeface="Tahoma"/>
                          <a:cs typeface="Tahoma"/>
                        </a:rPr>
                        <a:t>-Tanimi:</a:t>
                      </a:r>
                      <a:r>
                        <a:rPr sz="13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latin typeface="Tahoma"/>
                          <a:cs typeface="Tahoma"/>
                        </a:rPr>
                        <a:t>string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552057" y="2407912"/>
            <a:ext cx="2268220" cy="30480"/>
          </a:xfrm>
          <a:custGeom>
            <a:avLst/>
            <a:gdLst/>
            <a:ahLst/>
            <a:cxnLst/>
            <a:rect l="l" t="t" r="r" b="b"/>
            <a:pathLst>
              <a:path w="2268220" h="30480">
                <a:moveTo>
                  <a:pt x="0" y="0"/>
                </a:moveTo>
                <a:lnTo>
                  <a:pt x="2267714" y="30472"/>
                </a:lnTo>
              </a:path>
            </a:pathLst>
          </a:custGeom>
          <a:ln w="1518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57490" y="2517686"/>
            <a:ext cx="315595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30" dirty="0">
                <a:latin typeface="Tahoma"/>
                <a:cs typeface="Tahoma"/>
              </a:rPr>
              <a:t>0</a:t>
            </a:r>
            <a:r>
              <a:rPr sz="1300" spc="60" dirty="0">
                <a:latin typeface="Tahoma"/>
                <a:cs typeface="Tahoma"/>
              </a:rPr>
              <a:t>..</a:t>
            </a:r>
            <a:r>
              <a:rPr sz="1300" spc="-25" dirty="0">
                <a:latin typeface="Tahoma"/>
                <a:cs typeface="Tahoma"/>
              </a:rPr>
              <a:t>*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1487" y="2487206"/>
            <a:ext cx="11303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25" dirty="0"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7973531" y="4253564"/>
          <a:ext cx="1220470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Urun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7807318" y="3061710"/>
            <a:ext cx="625475" cy="1199515"/>
          </a:xfrm>
          <a:custGeom>
            <a:avLst/>
            <a:gdLst/>
            <a:ahLst/>
            <a:cxnLst/>
            <a:rect l="l" t="t" r="r" b="b"/>
            <a:pathLst>
              <a:path w="625475" h="1199514">
                <a:moveTo>
                  <a:pt x="624847" y="1199383"/>
                </a:moveTo>
                <a:lnTo>
                  <a:pt x="0" y="0"/>
                </a:lnTo>
              </a:path>
            </a:pathLst>
          </a:custGeom>
          <a:ln w="1466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7314" y="3061716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44780" y="288036"/>
                </a:moveTo>
                <a:lnTo>
                  <a:pt x="115824" y="91440"/>
                </a:lnTo>
                <a:lnTo>
                  <a:pt x="0" y="0"/>
                </a:lnTo>
                <a:lnTo>
                  <a:pt x="15240" y="150876"/>
                </a:lnTo>
                <a:lnTo>
                  <a:pt x="144780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07318" y="3061710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15823" y="91434"/>
                </a:moveTo>
                <a:lnTo>
                  <a:pt x="0" y="0"/>
                </a:lnTo>
                <a:lnTo>
                  <a:pt x="15243" y="150869"/>
                </a:lnTo>
                <a:lnTo>
                  <a:pt x="144775" y="288029"/>
                </a:lnTo>
                <a:lnTo>
                  <a:pt x="115823" y="91434"/>
                </a:lnTo>
                <a:close/>
              </a:path>
            </a:pathLst>
          </a:custGeom>
          <a:ln w="14658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40512" y="3828384"/>
          <a:ext cx="1132205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100" dirty="0">
                          <a:latin typeface="Tahoma"/>
                          <a:cs typeface="Tahoma"/>
                        </a:rPr>
                        <a:t>Adres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4552057" y="3137908"/>
            <a:ext cx="1396365" cy="728980"/>
          </a:xfrm>
          <a:custGeom>
            <a:avLst/>
            <a:gdLst/>
            <a:ahLst/>
            <a:cxnLst/>
            <a:rect l="l" t="t" r="r" b="b"/>
            <a:pathLst>
              <a:path w="1396364" h="728979">
                <a:moveTo>
                  <a:pt x="1395976" y="728469"/>
                </a:moveTo>
                <a:lnTo>
                  <a:pt x="0" y="0"/>
                </a:lnTo>
              </a:path>
            </a:pathLst>
          </a:custGeom>
          <a:ln w="1504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52050" y="3137916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275844" y="135636"/>
                </a:moveTo>
                <a:lnTo>
                  <a:pt x="146304" y="0"/>
                </a:lnTo>
                <a:lnTo>
                  <a:pt x="0" y="0"/>
                </a:lnTo>
                <a:lnTo>
                  <a:pt x="102108" y="120396"/>
                </a:lnTo>
                <a:lnTo>
                  <a:pt x="275844" y="135636"/>
                </a:lnTo>
                <a:close/>
              </a:path>
            </a:pathLst>
          </a:custGeom>
          <a:solidFill>
            <a:srgbClr val="7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52057" y="3137908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146310" y="0"/>
                </a:moveTo>
                <a:lnTo>
                  <a:pt x="0" y="0"/>
                </a:lnTo>
                <a:lnTo>
                  <a:pt x="102099" y="120396"/>
                </a:lnTo>
                <a:lnTo>
                  <a:pt x="275842" y="135632"/>
                </a:lnTo>
                <a:lnTo>
                  <a:pt x="146310" y="0"/>
                </a:lnTo>
                <a:close/>
              </a:path>
            </a:pathLst>
          </a:custGeom>
          <a:ln w="15057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D362B-9E2A-4CBF-95F2-9E3B45BA4E0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971803"/>
            <a:ext cx="6097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Sınıf </a:t>
            </a:r>
            <a:r>
              <a:rPr sz="4000" b="0" spc="-70" dirty="0">
                <a:latin typeface="Arial"/>
                <a:cs typeface="Arial"/>
              </a:rPr>
              <a:t>İ</a:t>
            </a:r>
            <a:r>
              <a:rPr sz="4000" spc="-70" dirty="0"/>
              <a:t>li</a:t>
            </a:r>
            <a:r>
              <a:rPr sz="4000" b="0" spc="-70" dirty="0">
                <a:latin typeface="Arial"/>
                <a:cs typeface="Arial"/>
              </a:rPr>
              <a:t>ş</a:t>
            </a:r>
            <a:r>
              <a:rPr sz="4000" spc="-70" dirty="0"/>
              <a:t>kileri </a:t>
            </a:r>
            <a:r>
              <a:rPr sz="4000" spc="-75" dirty="0"/>
              <a:t>Özet</a:t>
            </a:r>
            <a:r>
              <a:rPr sz="4000" spc="-515" dirty="0"/>
              <a:t> </a:t>
            </a:r>
            <a:r>
              <a:rPr sz="4000" spc="-135" dirty="0"/>
              <a:t>Tablosu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5273" y="1716023"/>
            <a:ext cx="8546445" cy="5341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0B0C-1A3E-4E7C-86CA-C5AA6C525197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269" y="1716023"/>
            <a:ext cx="7615281" cy="397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0E887-B475-4D53-978C-0234B0F07D5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210" y="1641348"/>
            <a:ext cx="8347757" cy="4427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6D001-2B3E-4B91-8DE9-C5F3C2EDBB6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8244205" cy="454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9207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45" dirty="0">
                <a:solidFill>
                  <a:srgbClr val="282833"/>
                </a:solidFill>
                <a:latin typeface="Arial"/>
                <a:cs typeface="Arial"/>
              </a:rPr>
              <a:t>UML’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farklı alanı olan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dikdörtgen şeklinde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gösterilirler.</a:t>
            </a:r>
            <a:endParaRPr sz="2800">
              <a:latin typeface="Arial"/>
              <a:cs typeface="Arial"/>
            </a:endParaRPr>
          </a:p>
          <a:p>
            <a:pPr marL="195580" marR="123444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bölümden ilki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ikinci kısım  yapısını(attributes), ve üçüncü bölüm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ise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davranışını(operations)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Sınıfların gösteriminde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sadece 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yapısını 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davranışlarını veya her üçünü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 görebilirsiniz.</a:t>
            </a:r>
            <a:endParaRPr sz="2800">
              <a:latin typeface="Arial"/>
              <a:cs typeface="Arial"/>
            </a:endParaRPr>
          </a:p>
          <a:p>
            <a:pPr marL="195580" marR="412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isimlendirilirken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standardizasyon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amacıyla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büyük harf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8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başlarlar.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7CE4-17AC-42A8-8D5A-BF470351929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4526" y="2696056"/>
            <a:ext cx="3517900" cy="14522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600" b="1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Adı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Özellikler(properties)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Metodlar(functions)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028" y="2027614"/>
            <a:ext cx="5113282" cy="4785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BFB81-41AB-4977-BA0B-1649EF16D77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5923" y="2206454"/>
            <a:ext cx="6451629" cy="4473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C38EB-BB54-4700-BB56-09448D6DFCD3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799070" cy="422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0955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Public: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27749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Private: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yalnızca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içinde bulunduğu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 erişilebilir (diğer sınıflar erişemezler).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Protected: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 bütün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alt 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subclasses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#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239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Package: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 tarafında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~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A8E8F-FF99-470D-9854-FF55BFE5107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755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</a:t>
            </a:r>
            <a:r>
              <a:rPr sz="4000" b="0" spc="-34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22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Diyagramı</a:t>
            </a:r>
            <a:r>
              <a:rPr sz="4000" b="0" spc="-200" dirty="0">
                <a:latin typeface="Arial"/>
                <a:cs typeface="Arial"/>
              </a:rPr>
              <a:t> </a:t>
            </a:r>
            <a:r>
              <a:rPr sz="4000" b="0" spc="-70" dirty="0">
                <a:latin typeface="Arial"/>
                <a:cs typeface="Arial"/>
              </a:rPr>
              <a:t>Kod</a:t>
            </a:r>
            <a:r>
              <a:rPr sz="4000" b="0" spc="-42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215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1371" y="2784348"/>
            <a:ext cx="2790444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8954" y="1903205"/>
            <a:ext cx="4456430" cy="511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1528" y="3059683"/>
            <a:ext cx="159385" cy="9829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F719-010A-4DCD-80D5-BA2DD54BB1F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15999"/>
            <a:ext cx="5601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UML </a:t>
            </a:r>
            <a:r>
              <a:rPr sz="4000" spc="-85" dirty="0"/>
              <a:t>Sınıf</a:t>
            </a:r>
            <a:r>
              <a:rPr sz="4000" spc="-430" dirty="0"/>
              <a:t> </a:t>
            </a:r>
            <a:r>
              <a:rPr sz="4000" spc="-120" dirty="0"/>
              <a:t>Tanımlamaları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2338221"/>
            <a:ext cx="7936230" cy="3609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Alanlar:</a:t>
            </a:r>
            <a:endParaRPr sz="2800">
              <a:latin typeface="Arial"/>
              <a:cs typeface="Arial"/>
            </a:endParaRPr>
          </a:p>
          <a:p>
            <a:pPr marL="12700" marR="3828415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private long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maas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195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- maas:long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Metotlar: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public double maasHesapla(int,double,int)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210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+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maasHesapla(int,double,int):double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0ED19-3C87-471D-B01E-84B223D39FA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66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1189</Words>
  <Application>Microsoft Office PowerPoint</Application>
  <PresentationFormat>Custom</PresentationFormat>
  <Paragraphs>181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DejaVu Sans</vt:lpstr>
      <vt:lpstr>Tahoma</vt:lpstr>
      <vt:lpstr>Times New Roman</vt:lpstr>
      <vt:lpstr>Office Theme</vt:lpstr>
      <vt:lpstr>UML Sınıf Diyagramları (Class Diagrams)</vt:lpstr>
      <vt:lpstr>UML Sınıf Diyagramları (Class Diagrams)</vt:lpstr>
      <vt:lpstr>UML Sınıf Diyagramları</vt:lpstr>
      <vt:lpstr>UML Sınıf Diyagramları</vt:lpstr>
      <vt:lpstr>UML Sınıf Diyagramları</vt:lpstr>
      <vt:lpstr>Görünürlük (Visibility)</vt:lpstr>
      <vt:lpstr>Görünürlük (Visibility)</vt:lpstr>
      <vt:lpstr>UML Sınıf Diyagramı Kod Arası İlişki</vt:lpstr>
      <vt:lpstr>UML Sınıf Tanımlamaları</vt:lpstr>
      <vt:lpstr>UML’de Nesne Gösterimi</vt:lpstr>
      <vt:lpstr>UML’de Nesne Gösterimi</vt:lpstr>
      <vt:lpstr>UML’de Paket Gösterimi</vt:lpstr>
      <vt:lpstr>Sınıflar Arası İlişkiler</vt:lpstr>
      <vt:lpstr>Sınıflar Arası İlişkiler</vt:lpstr>
      <vt:lpstr>Sınıflar Arası İlişkiler</vt:lpstr>
      <vt:lpstr>İçerme (Aggretation) Kavramı</vt:lpstr>
      <vt:lpstr>İçerme (Aggretation) Kavramı</vt:lpstr>
      <vt:lpstr>Kompozisyon(Composite) İlişki</vt:lpstr>
      <vt:lpstr>Kompozisyon(Composite) İlişki</vt:lpstr>
      <vt:lpstr>Bağımlılık (Dependency) İlişkisi</vt:lpstr>
      <vt:lpstr>Bağımlılık (Dependency) İlişkisi</vt:lpstr>
      <vt:lpstr>Genelleştirme (generalization) İlişkisi</vt:lpstr>
      <vt:lpstr>PowerPoint Presentation</vt:lpstr>
      <vt:lpstr>Arayüz (Interface) Kavramı</vt:lpstr>
      <vt:lpstr>Arayüz (Interface) Kavramı</vt:lpstr>
      <vt:lpstr>Arayüz (Interface) Kavramı</vt:lpstr>
      <vt:lpstr>Arayüz (Interface) Kavramı</vt:lpstr>
      <vt:lpstr>Sınıf Diyagramları - ÖRNEKLER</vt:lpstr>
      <vt:lpstr>PowerPoint Presentation</vt:lpstr>
      <vt:lpstr>PowerPoint Presentation</vt:lpstr>
      <vt:lpstr>PowerPoint Presentation</vt:lpstr>
      <vt:lpstr>Sınıf İlişkileri Özet Tablosu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Ders3</dc:title>
  <dc:creator>Zeynep</dc:creator>
  <cp:lastModifiedBy>Handan Yarıcı</cp:lastModifiedBy>
  <cp:revision>27</cp:revision>
  <dcterms:created xsi:type="dcterms:W3CDTF">2018-03-13T13:58:58Z</dcterms:created>
  <dcterms:modified xsi:type="dcterms:W3CDTF">2018-03-13T14:30:10Z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2014-10-17T00:00:00Z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2018-03-13T00:00:00Z</vt:filetime>
  </property>
</Properties>
</file>